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134807418" r:id="rId2"/>
    <p:sldId id="2134807428" r:id="rId3"/>
    <p:sldId id="2134807429" r:id="rId4"/>
    <p:sldId id="2134807430" r:id="rId5"/>
    <p:sldId id="2134807431" r:id="rId6"/>
    <p:sldId id="2134807426" r:id="rId7"/>
    <p:sldId id="2134807422" r:id="rId8"/>
    <p:sldId id="2134807433" r:id="rId9"/>
    <p:sldId id="2134807432" r:id="rId10"/>
    <p:sldId id="2134807420" r:id="rId11"/>
    <p:sldId id="2134807435" r:id="rId12"/>
    <p:sldId id="2134807434" r:id="rId13"/>
    <p:sldId id="2134807425" r:id="rId14"/>
    <p:sldId id="2134807417" r:id="rId15"/>
  </p:sldIdLst>
  <p:sldSz cx="12192000" cy="6858000"/>
  <p:notesSz cx="6797675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77B150"/>
    <a:srgbClr val="0168A2"/>
    <a:srgbClr val="03528B"/>
    <a:srgbClr val="090909"/>
    <a:srgbClr val="017ABA"/>
    <a:srgbClr val="215550"/>
    <a:srgbClr val="ABBCDB"/>
    <a:srgbClr val="474747"/>
    <a:srgbClr val="F2A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5847" autoAdjust="0"/>
  </p:normalViewPr>
  <p:slideViewPr>
    <p:cSldViewPr snapToGrid="0">
      <p:cViewPr varScale="1">
        <p:scale>
          <a:sx n="111" d="100"/>
          <a:sy n="111" d="100"/>
        </p:scale>
        <p:origin x="606" y="96"/>
      </p:cViewPr>
      <p:guideLst>
        <p:guide orient="horz" pos="17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9EA2EB-083E-2A99-8ADF-D7BE6B8CD8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C94A8-89F1-8D47-2ECE-589D74711F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B27C-6754-43F9-B70B-19F9F8CE4E34}" type="datetimeFigureOut">
              <a:rPr lang="ru-KZ" smtClean="0"/>
              <a:t>01/14/2026</a:t>
            </a:fld>
            <a:endParaRPr lang="ru-K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08D5-5514-6CE4-C4C1-8F6340A264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45659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64B59-0C47-C2CA-92A9-6730C807C6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1286"/>
            <a:ext cx="2945659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A793-EFF9-4057-8AFF-A49E3202F8C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25465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4B484-32FD-4266-8452-6B1DE27F743A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3488"/>
            <a:ext cx="591820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8163"/>
            <a:ext cx="543814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45659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1286"/>
            <a:ext cx="2945659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B880C-F500-48A7-8BAB-FC890B58F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197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B880C-F500-48A7-8BAB-FC890B58F5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C9399-E82A-E79A-DD1A-06955B741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E11FFC-21AF-97FD-6F72-CC3E6FEF8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405555-D958-0E2E-F586-7F4513D9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FBB6D-BCC2-A0C8-9D77-7D2C86DF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686DD-243A-0C1E-A8D5-E41BEBEE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1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7EF60-DE46-6848-CC94-3F569E05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E0D7F6-2471-5793-8218-303C545C9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18262-911E-FAEC-CF23-DB70D35D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A168C-E698-4324-8924-6DDDB557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D7441-9E5C-128D-3590-AB448F20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0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C69A12-14C3-5AF3-5D54-B077E9FA9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7C408-2954-599E-69EC-5E94FE03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A6876-BDAD-0BFF-DD7D-0172AA1E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9B741-E6B2-11F1-512A-5830F73D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AC77C2-B86A-8275-F9B9-9612267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5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41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EAD47-6209-D243-8ACF-E7261BD7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C534C-1197-621E-B0B9-7871F17D4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8B543-5A81-27E1-5219-192169E4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EBF2C-D3BE-1546-A28F-23716CEB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6DC19-CC9A-ADFF-E4F9-348A2193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6E748-5870-A040-4651-B0214D0C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E6F2A4-7D71-1AF7-0CC6-557763EC0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753A6-8872-D993-AF72-8382AD16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2F146-E57B-6A73-EFE1-A94249E5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CC1AF-3CAE-D427-B830-987BE310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3F72A-01E9-1426-96DF-7F8021A9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F016D-34BD-8345-6557-FE2562598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5E2B6B-B0BD-F97D-7A76-863B4D96B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F36E6-91E5-A5BF-6585-2E20287D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0F98C1-90CA-EDCE-2202-A80F8E3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8D780-7214-78AB-AF5E-E59C058F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4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A51BF-0C7F-9E89-0218-B42F2E9C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124637-9EA8-DFDC-2321-42C8C06E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117FF3-9C31-4BA4-0F54-67AC2E02C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F039C9-92A0-42DC-B842-4E6817C9A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D56F39-C86D-2109-A96A-59E775EB4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1050B9-41F3-7D76-B300-AF7B1B54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20508B-223D-D50F-65F4-BF1786E4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D1ED25-2B7B-E67D-0EAA-E00A4125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6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4F290-F4C7-C9F8-3CCD-FB41CEEC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F2A92B-5210-7354-0A58-BDF1FF34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580D0E-441B-029A-4DB7-0F3A2C61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025AD5-4E95-B151-87BC-305E27E8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1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DC9C80-2B27-BE1F-94C1-EE37F938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510276-A5DA-7DC5-5CB3-649595B3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1DF816-EA90-EEC5-24F9-0FCD3033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1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188E1-3741-9425-8A60-D46AA552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E7729-F525-E861-7E53-AB61A188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C03345-A52D-B3DC-BBB4-4351BFE4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4AEDE-94A0-5DDE-C42E-710D7833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36CAE-2865-61FE-6025-9AA7C0DC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BBAF35-8D9C-B0E0-3952-C64B6AC2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6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BEF81-999E-7E5F-9C84-48C49DFD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0401ED-D96E-9557-8701-5E7AD5135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3BF27-CAFE-F872-9695-5AE15B63B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DAC16-D182-2A35-CE6D-18379D2D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8CC156-47BB-288C-4628-A2308520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F6D229-8E6D-8C1B-CC85-95D8E855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C3067-5C16-6EDC-063C-4744AF86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5E6ED6-DD5F-7C1B-5FCF-D667B8294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52EC6-08A4-0C02-7CA7-DE1ACC8A7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1BF9A-81D8-D928-BEE1-42856E3F4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EA996F-A521-29EA-BB24-E68BB6FE7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5125-98D4-4BD0-9E07-2418B07B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3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y.amangeldiuly@1motorgroup.k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109F-E6D0-047C-E5C3-1786FF96D3F3}"/>
              </a:ext>
            </a:extLst>
          </p:cNvPr>
          <p:cNvSpPr txBox="1">
            <a:spLocks/>
          </p:cNvSpPr>
          <p:nvPr/>
        </p:nvSpPr>
        <p:spPr>
          <a:xfrm>
            <a:off x="450449" y="1656831"/>
            <a:ext cx="4781951" cy="1476894"/>
          </a:xfrm>
          <a:prstGeom prst="rect">
            <a:avLst/>
          </a:prstGeom>
        </p:spPr>
        <p:txBody>
          <a:bodyPr vert="horz" lIns="105664" tIns="52832" rIns="105664" bIns="52832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defRPr/>
            </a:pPr>
            <a:r>
              <a:rPr lang="ru-RU" sz="6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CHERY </a:t>
            </a:r>
          </a:p>
          <a:p>
            <a:pPr defTabSz="1056663">
              <a:defRPr/>
            </a:pPr>
            <a:r>
              <a:rPr lang="ru-RU" sz="6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KAZAKHSTAN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51E4A0C-73E6-DBC3-7792-C4D9A3D0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24347" y="220596"/>
            <a:ext cx="1107278" cy="12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D14CF9B-B199-BBA1-DBF1-475C97637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CB1FE00-EC2B-4252-16ED-AB62A29A2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93154"/>
              </p:ext>
            </p:extLst>
          </p:nvPr>
        </p:nvGraphicFramePr>
        <p:xfrm>
          <a:off x="450449" y="3521955"/>
          <a:ext cx="5289951" cy="1295091"/>
        </p:xfrm>
        <a:graphic>
          <a:graphicData uri="http://schemas.openxmlformats.org/drawingml/2006/table">
            <a:tbl>
              <a:tblPr/>
              <a:tblGrid>
                <a:gridCol w="2203851">
                  <a:extLst>
                    <a:ext uri="{9D8B030D-6E8A-4147-A177-3AD203B41FA5}">
                      <a16:colId xmlns:a16="http://schemas.microsoft.com/office/drawing/2014/main" val="1906635966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620231171"/>
                    </a:ext>
                  </a:extLst>
                </a:gridCol>
              </a:tblGrid>
              <a:tr h="4391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Наименование компании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03078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Город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62530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Дата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950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DC3DE5E-5ADC-96DB-94A6-2DFE40103707}"/>
              </a:ext>
            </a:extLst>
          </p:cNvPr>
          <p:cNvSpPr txBox="1">
            <a:spLocks/>
          </p:cNvSpPr>
          <p:nvPr/>
        </p:nvSpPr>
        <p:spPr>
          <a:xfrm>
            <a:off x="450449" y="3133725"/>
            <a:ext cx="5289951" cy="388229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6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Заявка от кандидата</a:t>
            </a:r>
          </a:p>
        </p:txBody>
      </p:sp>
      <p:pic>
        <p:nvPicPr>
          <p:cNvPr id="3076" name="Picture 4" descr="Chery Tiggo 9 Debuts in the UAE: Pricing Details Coming Soon">
            <a:extLst>
              <a:ext uri="{FF2B5EF4-FFF2-40B4-BE49-F238E27FC236}">
                <a16:creationId xmlns:a16="http://schemas.microsoft.com/office/drawing/2014/main" id="{ED1A24EC-AA9F-BDF9-E765-C4A9F1929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r="37055" b="1447"/>
          <a:stretch>
            <a:fillRect/>
          </a:stretch>
        </p:blipFill>
        <p:spPr bwMode="auto">
          <a:xfrm>
            <a:off x="6190659" y="0"/>
            <a:ext cx="6001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3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D0CD8-ED1F-9DBE-461E-76970A92B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5">
            <a:extLst>
              <a:ext uri="{FF2B5EF4-FFF2-40B4-BE49-F238E27FC236}">
                <a16:creationId xmlns:a16="http://schemas.microsoft.com/office/drawing/2014/main" id="{B6ECE2A1-E9C8-9B7F-D9BB-D3CAA404087C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ФОТОГРАФИИ ДИЛЕРСКОГО ЦЕНТРА. ИНТЕРЬЕР.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85625C0-7192-3885-D009-EC7879463875}"/>
              </a:ext>
            </a:extLst>
          </p:cNvPr>
          <p:cNvSpPr/>
          <p:nvPr/>
        </p:nvSpPr>
        <p:spPr>
          <a:xfrm>
            <a:off x="86832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123295-3DC3-B3D6-35BA-7847D4DA14A0}"/>
              </a:ext>
            </a:extLst>
          </p:cNvPr>
          <p:cNvSpPr txBox="1"/>
          <p:nvPr/>
        </p:nvSpPr>
        <p:spPr>
          <a:xfrm>
            <a:off x="551722" y="1716703"/>
            <a:ext cx="28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Шоурум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3BAEDB-0C0C-D8CD-DA9B-F924957B725D}"/>
              </a:ext>
            </a:extLst>
          </p:cNvPr>
          <p:cNvSpPr txBox="1"/>
          <p:nvPr/>
        </p:nvSpPr>
        <p:spPr>
          <a:xfrm>
            <a:off x="4444506" y="1716703"/>
            <a:ext cx="330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Шоурум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2C72E61-5516-4E37-9A1D-A5B2C40B03D2}"/>
              </a:ext>
            </a:extLst>
          </p:cNvPr>
          <p:cNvSpPr/>
          <p:nvPr/>
        </p:nvSpPr>
        <p:spPr>
          <a:xfrm>
            <a:off x="4103172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266958A-5744-523A-D857-BA6819A2FFC6}"/>
              </a:ext>
            </a:extLst>
          </p:cNvPr>
          <p:cNvSpPr/>
          <p:nvPr/>
        </p:nvSpPr>
        <p:spPr>
          <a:xfrm>
            <a:off x="8151250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98BA116-01E9-EC18-BB9F-200B8CC8CBDE}"/>
              </a:ext>
            </a:extLst>
          </p:cNvPr>
          <p:cNvSpPr/>
          <p:nvPr/>
        </p:nvSpPr>
        <p:spPr>
          <a:xfrm>
            <a:off x="86832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855885-7DE7-E17D-5844-27D588CBD2F5}"/>
              </a:ext>
            </a:extLst>
          </p:cNvPr>
          <p:cNvSpPr txBox="1"/>
          <p:nvPr/>
        </p:nvSpPr>
        <p:spPr>
          <a:xfrm>
            <a:off x="8683202" y="4552134"/>
            <a:ext cx="28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Склад запасных частей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DC6DF1F-11D7-8072-B5B9-C16E3BB0EB92}"/>
              </a:ext>
            </a:extLst>
          </p:cNvPr>
          <p:cNvSpPr/>
          <p:nvPr/>
        </p:nvSpPr>
        <p:spPr>
          <a:xfrm>
            <a:off x="4103172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7384C89-4EBD-3200-546D-787AC615D07C}"/>
              </a:ext>
            </a:extLst>
          </p:cNvPr>
          <p:cNvSpPr/>
          <p:nvPr/>
        </p:nvSpPr>
        <p:spPr>
          <a:xfrm>
            <a:off x="8151250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A0DE09-28DF-BB0B-E379-4FA31C548471}"/>
              </a:ext>
            </a:extLst>
          </p:cNvPr>
          <p:cNvSpPr txBox="1"/>
          <p:nvPr/>
        </p:nvSpPr>
        <p:spPr>
          <a:xfrm>
            <a:off x="4635124" y="4557586"/>
            <a:ext cx="28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Сервисная зона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FED1F-3D82-24A5-10ED-0003589BB3E3}"/>
              </a:ext>
            </a:extLst>
          </p:cNvPr>
          <p:cNvSpPr txBox="1"/>
          <p:nvPr/>
        </p:nvSpPr>
        <p:spPr>
          <a:xfrm>
            <a:off x="618784" y="4552134"/>
            <a:ext cx="28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Сервисная зона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D1FDBB-BC94-015B-8588-D5CBFFF40CEB}"/>
              </a:ext>
            </a:extLst>
          </p:cNvPr>
          <p:cNvSpPr txBox="1"/>
          <p:nvPr/>
        </p:nvSpPr>
        <p:spPr>
          <a:xfrm>
            <a:off x="8343237" y="1716703"/>
            <a:ext cx="330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Зона выдачи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5221137A-6632-7F84-2995-5087B46F5AE8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C5B9827A-F3B8-0CCD-44FB-BAAAFAD75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83CEE1-C3B9-DCEC-6924-CE7FDFF128E3}"/>
              </a:ext>
            </a:extLst>
          </p:cNvPr>
          <p:cNvSpPr txBox="1">
            <a:spLocks/>
          </p:cNvSpPr>
          <p:nvPr/>
        </p:nvSpPr>
        <p:spPr>
          <a:xfrm>
            <a:off x="336147" y="6174501"/>
            <a:ext cx="11500924" cy="31169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Фотографии должны быть без 0,5-кратного зума, четкие с фокусом на объект, избегать темных фотографий и попадания людей</a:t>
            </a:r>
            <a:r>
              <a:rPr lang="en-US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 </a:t>
            </a:r>
            <a:r>
              <a:rPr lang="ru-RU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на кадр.</a:t>
            </a:r>
          </a:p>
        </p:txBody>
      </p:sp>
    </p:spTree>
    <p:extLst>
      <p:ext uri="{BB962C8B-B14F-4D97-AF65-F5344CB8AC3E}">
        <p14:creationId xmlns:p14="http://schemas.microsoft.com/office/powerpoint/2010/main" val="343401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BCDC2-2C4E-BBBE-D490-54BEB36F7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5">
            <a:extLst>
              <a:ext uri="{FF2B5EF4-FFF2-40B4-BE49-F238E27FC236}">
                <a16:creationId xmlns:a16="http://schemas.microsoft.com/office/drawing/2014/main" id="{89F31E94-E9A3-C801-EC16-E40F92D69E91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ФОТОГРАФИИ ДИЛЕРСКОГО ЦЕНТРА. ИНТЕРЬЕР.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13DF35B-192E-1DCE-5919-9CE698320CBC}"/>
              </a:ext>
            </a:extLst>
          </p:cNvPr>
          <p:cNvSpPr/>
          <p:nvPr/>
        </p:nvSpPr>
        <p:spPr>
          <a:xfrm>
            <a:off x="86832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028E34-63E6-7784-C013-0551C7E6068B}"/>
              </a:ext>
            </a:extLst>
          </p:cNvPr>
          <p:cNvSpPr txBox="1"/>
          <p:nvPr/>
        </p:nvSpPr>
        <p:spPr>
          <a:xfrm>
            <a:off x="551722" y="1716703"/>
            <a:ext cx="28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Дополнительное фото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D705DA-A4D6-CBAB-6D37-9B4D6E695F38}"/>
              </a:ext>
            </a:extLst>
          </p:cNvPr>
          <p:cNvSpPr txBox="1"/>
          <p:nvPr/>
        </p:nvSpPr>
        <p:spPr>
          <a:xfrm>
            <a:off x="4444506" y="1716703"/>
            <a:ext cx="330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Дополнительное фото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FF3A66C-AFE9-3CCB-315E-8A427AE597AF}"/>
              </a:ext>
            </a:extLst>
          </p:cNvPr>
          <p:cNvSpPr/>
          <p:nvPr/>
        </p:nvSpPr>
        <p:spPr>
          <a:xfrm>
            <a:off x="4103172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A7B854C-1897-7543-3ABE-2036E4180168}"/>
              </a:ext>
            </a:extLst>
          </p:cNvPr>
          <p:cNvSpPr/>
          <p:nvPr/>
        </p:nvSpPr>
        <p:spPr>
          <a:xfrm>
            <a:off x="8151250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7C0215-72BB-F316-CA56-E88DD743520A}"/>
              </a:ext>
            </a:extLst>
          </p:cNvPr>
          <p:cNvSpPr/>
          <p:nvPr/>
        </p:nvSpPr>
        <p:spPr>
          <a:xfrm>
            <a:off x="86832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E15657-5CA9-88AF-3E5F-A66CDACF7285}"/>
              </a:ext>
            </a:extLst>
          </p:cNvPr>
          <p:cNvSpPr txBox="1"/>
          <p:nvPr/>
        </p:nvSpPr>
        <p:spPr>
          <a:xfrm>
            <a:off x="8683202" y="4552134"/>
            <a:ext cx="28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Дополнительное фото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1DA6FF6-B155-55BB-BC2F-89EAE2432B03}"/>
              </a:ext>
            </a:extLst>
          </p:cNvPr>
          <p:cNvSpPr/>
          <p:nvPr/>
        </p:nvSpPr>
        <p:spPr>
          <a:xfrm>
            <a:off x="4103172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10A16E8-F6F1-F4B3-E349-E1CF952E2C8D}"/>
              </a:ext>
            </a:extLst>
          </p:cNvPr>
          <p:cNvSpPr/>
          <p:nvPr/>
        </p:nvSpPr>
        <p:spPr>
          <a:xfrm>
            <a:off x="8151250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576EAF-CEF7-9C94-43E9-37EE683E7D14}"/>
              </a:ext>
            </a:extLst>
          </p:cNvPr>
          <p:cNvSpPr txBox="1"/>
          <p:nvPr/>
        </p:nvSpPr>
        <p:spPr>
          <a:xfrm>
            <a:off x="4635124" y="4557586"/>
            <a:ext cx="28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Дополнительное фото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0EB023-231F-7A72-B7E5-9A5D8CC76415}"/>
              </a:ext>
            </a:extLst>
          </p:cNvPr>
          <p:cNvSpPr txBox="1"/>
          <p:nvPr/>
        </p:nvSpPr>
        <p:spPr>
          <a:xfrm>
            <a:off x="618784" y="4552134"/>
            <a:ext cx="28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Дополнительное фото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C6D415-09CA-125E-E530-610DE9A293A2}"/>
              </a:ext>
            </a:extLst>
          </p:cNvPr>
          <p:cNvSpPr txBox="1"/>
          <p:nvPr/>
        </p:nvSpPr>
        <p:spPr>
          <a:xfrm>
            <a:off x="8343237" y="1716703"/>
            <a:ext cx="330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Дополнительное фото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09D50C4E-0323-0F20-2F38-CF7CFF22555C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90F39CDF-453F-6694-FCAF-9E160323E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0C99D6-F498-D1AB-B581-06BFC7DD0342}"/>
              </a:ext>
            </a:extLst>
          </p:cNvPr>
          <p:cNvSpPr txBox="1">
            <a:spLocks/>
          </p:cNvSpPr>
          <p:nvPr/>
        </p:nvSpPr>
        <p:spPr>
          <a:xfrm>
            <a:off x="336147" y="6174501"/>
            <a:ext cx="11500924" cy="31169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Фотографии должны быть без 0,5-кратного зума, четкие с фокусом на объект, избегать темных фотографий и попадания людей</a:t>
            </a:r>
            <a:r>
              <a:rPr lang="en-US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 </a:t>
            </a:r>
            <a:r>
              <a:rPr lang="ru-RU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на кадр.</a:t>
            </a:r>
          </a:p>
        </p:txBody>
      </p:sp>
    </p:spTree>
    <p:extLst>
      <p:ext uri="{BB962C8B-B14F-4D97-AF65-F5344CB8AC3E}">
        <p14:creationId xmlns:p14="http://schemas.microsoft.com/office/powerpoint/2010/main" val="365625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59FA4-6D0F-8F2A-D3C3-F0418F9A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5">
            <a:extLst>
              <a:ext uri="{FF2B5EF4-FFF2-40B4-BE49-F238E27FC236}">
                <a16:creationId xmlns:a16="http://schemas.microsoft.com/office/drawing/2014/main" id="{5C1B4C19-50A3-1006-F21C-74525DBFEAEA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ФОТОГРАФИИ ДИЛЕРСКОГО ЦЕНТРА. ИНТЕРЬЕР.</a:t>
            </a:r>
          </a:p>
        </p:txBody>
      </p:sp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A462A6E6-B48E-516D-836D-749D9A97AD65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C8E85844-5284-0812-F193-098A7A91C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CF9928-C3EE-9ADE-406F-45CF9854EA21}"/>
              </a:ext>
            </a:extLst>
          </p:cNvPr>
          <p:cNvSpPr txBox="1">
            <a:spLocks/>
          </p:cNvSpPr>
          <p:nvPr/>
        </p:nvSpPr>
        <p:spPr>
          <a:xfrm>
            <a:off x="336144" y="4649543"/>
            <a:ext cx="10515603" cy="31169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План продаж на 2028 год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96B83FF-72E3-559C-D914-C77CA9F46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52483"/>
              </p:ext>
            </p:extLst>
          </p:nvPr>
        </p:nvGraphicFramePr>
        <p:xfrm>
          <a:off x="336147" y="1112977"/>
          <a:ext cx="10515603" cy="1592060"/>
        </p:xfrm>
        <a:graphic>
          <a:graphicData uri="http://schemas.openxmlformats.org/drawingml/2006/table">
            <a:tbl>
              <a:tblPr/>
              <a:tblGrid>
                <a:gridCol w="930183">
                  <a:extLst>
                    <a:ext uri="{9D8B030D-6E8A-4147-A177-3AD203B41FA5}">
                      <a16:colId xmlns:a16="http://schemas.microsoft.com/office/drawing/2014/main" val="2957934808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791090629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183115694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2106771475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500553106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917871236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890926709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465105595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721196097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360755346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836249093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590610307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888277707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726310267"/>
                    </a:ext>
                  </a:extLst>
                </a:gridCol>
              </a:tblGrid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Модель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янв.26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фев.26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мар.26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апр.26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май.26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июн.26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июл.26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авг.26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сен.26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окт.26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ноя.26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дек.26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ИТОГО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54105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2Pro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66025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4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709303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87286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59032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9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96875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C8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161942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Arrizo 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16154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Arrizo 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76981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ИТОГО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6807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E8503F4-6EC1-E456-5552-DB5FFEB92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88865"/>
              </p:ext>
            </p:extLst>
          </p:nvPr>
        </p:nvGraphicFramePr>
        <p:xfrm>
          <a:off x="336147" y="3037108"/>
          <a:ext cx="10515603" cy="1592060"/>
        </p:xfrm>
        <a:graphic>
          <a:graphicData uri="http://schemas.openxmlformats.org/drawingml/2006/table">
            <a:tbl>
              <a:tblPr/>
              <a:tblGrid>
                <a:gridCol w="930183">
                  <a:extLst>
                    <a:ext uri="{9D8B030D-6E8A-4147-A177-3AD203B41FA5}">
                      <a16:colId xmlns:a16="http://schemas.microsoft.com/office/drawing/2014/main" val="3237953104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781331247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870175129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910984350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660686500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2642862044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2218651621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769493921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526404800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842594879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817047141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455674457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578723347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110425000"/>
                    </a:ext>
                  </a:extLst>
                </a:gridCol>
              </a:tblGrid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Модель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янв.27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фев.27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мар.27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апр.27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май.27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июн.27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июл.27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авг.27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сен.27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окт.27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ноя.27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дек.27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ИТОГО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8689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2Pro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130827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4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874586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10116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Tiggo 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50928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9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87570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C8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03422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Arrizo 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61435"/>
                  </a:ext>
                </a:extLst>
              </a:tr>
              <a:tr h="1158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Arrizo 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1584"/>
                  </a:ext>
                </a:extLst>
              </a:tr>
              <a:tr h="1158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ИТОГО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11867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E3276B6-52E2-FA3A-83C9-6D827A677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87546"/>
              </p:ext>
            </p:extLst>
          </p:nvPr>
        </p:nvGraphicFramePr>
        <p:xfrm>
          <a:off x="336144" y="4969904"/>
          <a:ext cx="10515603" cy="1592060"/>
        </p:xfrm>
        <a:graphic>
          <a:graphicData uri="http://schemas.openxmlformats.org/drawingml/2006/table">
            <a:tbl>
              <a:tblPr/>
              <a:tblGrid>
                <a:gridCol w="930183">
                  <a:extLst>
                    <a:ext uri="{9D8B030D-6E8A-4147-A177-3AD203B41FA5}">
                      <a16:colId xmlns:a16="http://schemas.microsoft.com/office/drawing/2014/main" val="588009275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286392927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576922472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2028711832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279557559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039778572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2092570447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2340768215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991461396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855931643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889915136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36967621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1722479866"/>
                    </a:ext>
                  </a:extLst>
                </a:gridCol>
                <a:gridCol w="737340">
                  <a:extLst>
                    <a:ext uri="{9D8B030D-6E8A-4147-A177-3AD203B41FA5}">
                      <a16:colId xmlns:a16="http://schemas.microsoft.com/office/drawing/2014/main" val="4261429884"/>
                    </a:ext>
                  </a:extLst>
                </a:gridCol>
              </a:tblGrid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Модель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янв.28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фев.28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мар.28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апр.28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май.28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июн.28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июл.28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авг.28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сен.28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окт.28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ноя.28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дек.28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ИТОГО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11647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2Pro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069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4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13170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7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73539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Tiggo 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933418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Tiggo 9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37727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C8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66611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Arrizo 6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98818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Arrizo 8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98199"/>
                  </a:ext>
                </a:extLst>
              </a:tr>
              <a:tr h="1565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ИТОГО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806" marR="6806" marT="6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7765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98B818D-F56C-D709-7C89-377C97F10556}"/>
              </a:ext>
            </a:extLst>
          </p:cNvPr>
          <p:cNvSpPr txBox="1">
            <a:spLocks/>
          </p:cNvSpPr>
          <p:nvPr/>
        </p:nvSpPr>
        <p:spPr>
          <a:xfrm>
            <a:off x="336145" y="2721080"/>
            <a:ext cx="10515603" cy="31169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План продаж на 2027 год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15E15D-42ED-B4B4-4592-8F7381AF9610}"/>
              </a:ext>
            </a:extLst>
          </p:cNvPr>
          <p:cNvSpPr txBox="1">
            <a:spLocks/>
          </p:cNvSpPr>
          <p:nvPr/>
        </p:nvSpPr>
        <p:spPr>
          <a:xfrm>
            <a:off x="336144" y="792616"/>
            <a:ext cx="10515603" cy="31169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План продаж на 2026 год (с момента запуска)</a:t>
            </a:r>
          </a:p>
        </p:txBody>
      </p:sp>
    </p:spTree>
    <p:extLst>
      <p:ext uri="{BB962C8B-B14F-4D97-AF65-F5344CB8AC3E}">
        <p14:creationId xmlns:p14="http://schemas.microsoft.com/office/powerpoint/2010/main" val="333570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D0CD8-ED1F-9DBE-461E-76970A92B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5">
            <a:extLst>
              <a:ext uri="{FF2B5EF4-FFF2-40B4-BE49-F238E27FC236}">
                <a16:creationId xmlns:a16="http://schemas.microsoft.com/office/drawing/2014/main" id="{B6ECE2A1-E9C8-9B7F-D9BB-D3CAA404087C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СПИСОК ДОКУМЕНТОВ ДЛЯ ПРЕДОСТАВЛЕНИЯ</a:t>
            </a:r>
          </a:p>
        </p:txBody>
      </p:sp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E96C92C5-A5E4-5D7B-7590-27A3F842D82A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4A90EB2A-3CC5-5134-7A8E-209A4AF3E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820FB21-1E02-E630-347E-DBC078191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44437"/>
              </p:ext>
            </p:extLst>
          </p:nvPr>
        </p:nvGraphicFramePr>
        <p:xfrm>
          <a:off x="160375" y="1243933"/>
          <a:ext cx="5397500" cy="3329940"/>
        </p:xfrm>
        <a:graphic>
          <a:graphicData uri="http://schemas.openxmlformats.org/drawingml/2006/table">
            <a:tbl>
              <a:tblPr/>
              <a:tblGrid>
                <a:gridCol w="3517900">
                  <a:extLst>
                    <a:ext uri="{9D8B030D-6E8A-4147-A177-3AD203B41FA5}">
                      <a16:colId xmlns:a16="http://schemas.microsoft.com/office/drawing/2014/main" val="218803528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2298468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9831724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Этапы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Начало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ММ/ГГГГ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Завершение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ММ/ГГГГ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8275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Согласование эскизного проекта с Дистрибьютором и ОЕМ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365394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Проведение работ по фасаду дилерского центра: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/ обновление композитных панелей;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/ обновление витражных окон;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монтаж архитектурной подсветки;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корпоративной айдентики.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74002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Работы по монтажу инженерных сетей и систем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63438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Проведение внутренних отделочных ремонтных работ: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возведение и/или перепланировка помещений;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обновление напольных плит;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/ обновление сантехники.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6978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Благоустройство территории дилерского центра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7669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Установка мебели, светового и мультимедийного </a:t>
                      </a:r>
                    </a:p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оборудования, орг. техники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05156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Готовность к техническому аудиты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61032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Технический запуск дилерского центра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17501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DF15816-DDAD-7279-11B6-E37E440E7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62629"/>
              </p:ext>
            </p:extLst>
          </p:nvPr>
        </p:nvGraphicFramePr>
        <p:xfrm>
          <a:off x="6330231" y="1243933"/>
          <a:ext cx="5397500" cy="4030980"/>
        </p:xfrm>
        <a:graphic>
          <a:graphicData uri="http://schemas.openxmlformats.org/drawingml/2006/table">
            <a:tbl>
              <a:tblPr/>
              <a:tblGrid>
                <a:gridCol w="3517900">
                  <a:extLst>
                    <a:ext uri="{9D8B030D-6E8A-4147-A177-3AD203B41FA5}">
                      <a16:colId xmlns:a16="http://schemas.microsoft.com/office/drawing/2014/main" val="321594212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3539969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40760676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Этапы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Начало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ММ/ГГГГ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Завершение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ММ/ГГГГ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8287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Согласование эскизного проекта с Дистрибьютором и ОЕМ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6914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Проектирование/Получение разрешительной документации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5170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Земельные работы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5561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Фундаментные работы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68985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Закрытие теплового контура здания: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возведение стен, кровли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композитных панелей;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витражных окон;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монтаж архитектурной подсветки;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корпоративной айдентики.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6512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Работы по монтажу инженерных сетей и систем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2677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Проведение внутренних отделочных ремонтных работ: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возведение внутренних стен и перегородок;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напольных плит;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- установка сантехники.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7638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Благоустройство территории дилерского центра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69904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Установка мебели, светового и мультимедийного  </a:t>
                      </a:r>
                    </a:p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оборудования, орг. техники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7647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Готовность к техническому аудиты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92014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Технический запуск дилерского центра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27887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5B8EFB5-D50E-D3EC-653A-3E4524AB05FD}"/>
              </a:ext>
            </a:extLst>
          </p:cNvPr>
          <p:cNvSpPr txBox="1">
            <a:spLocks/>
          </p:cNvSpPr>
          <p:nvPr/>
        </p:nvSpPr>
        <p:spPr>
          <a:xfrm>
            <a:off x="160376" y="792616"/>
            <a:ext cx="5397500" cy="31169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Этапы реновации здания под дилерский центр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5E5AB9-BCE6-5B09-2152-251672C42368}"/>
              </a:ext>
            </a:extLst>
          </p:cNvPr>
          <p:cNvSpPr txBox="1">
            <a:spLocks/>
          </p:cNvSpPr>
          <p:nvPr/>
        </p:nvSpPr>
        <p:spPr>
          <a:xfrm>
            <a:off x="6316759" y="792616"/>
            <a:ext cx="5397500" cy="31169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Этапы строительства дилерского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127531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2">
            <a:extLst>
              <a:ext uri="{FF2B5EF4-FFF2-40B4-BE49-F238E27FC236}">
                <a16:creationId xmlns:a16="http://schemas.microsoft.com/office/drawing/2014/main" id="{37C40E63-DFA9-10BE-7CC5-41C44F39C768}"/>
              </a:ext>
            </a:extLst>
          </p:cNvPr>
          <p:cNvCxnSpPr>
            <a:cxnSpLocks/>
          </p:cNvCxnSpPr>
          <p:nvPr/>
        </p:nvCxnSpPr>
        <p:spPr>
          <a:xfrm flipV="1">
            <a:off x="5725065" y="1147312"/>
            <a:ext cx="0" cy="45633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194B80-5394-49FB-2B5C-78A789A4C999}"/>
              </a:ext>
            </a:extLst>
          </p:cNvPr>
          <p:cNvSpPr txBox="1"/>
          <p:nvPr/>
        </p:nvSpPr>
        <p:spPr>
          <a:xfrm>
            <a:off x="6636088" y="3032937"/>
            <a:ext cx="4569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56663">
              <a:defRPr/>
            </a:pPr>
            <a:r>
              <a:rPr lang="ru-RU" sz="3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Благодарим за внимание</a:t>
            </a:r>
            <a:endParaRPr lang="ru-RU" sz="1100" spc="-15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  <a:ea typeface="HarmonyOS Sans SC" panose="00000500000000000000" pitchFamily="2" charset="-122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E6C1A99-E876-2BE4-0682-54E84831E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7354319" y="1819363"/>
            <a:ext cx="28132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25F3BA-1B37-204D-5404-303BBB0E79EC}"/>
              </a:ext>
            </a:extLst>
          </p:cNvPr>
          <p:cNvSpPr txBox="1"/>
          <p:nvPr/>
        </p:nvSpPr>
        <p:spPr>
          <a:xfrm>
            <a:off x="555134" y="2663605"/>
            <a:ext cx="4714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Заполненную заявку кандидата на получение статуса официального дилера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CHERY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необходимо прислать на электронный адрес: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hlinkClick r:id="rId3"/>
              </a:rPr>
              <a:t>y.amangeldiuly@1motorgroup.kz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1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61AB1-2EE6-90C4-E618-82B641921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4907F2-35DF-2278-F5E2-7E604A0E4A80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5">
            <a:extLst>
              <a:ext uri="{FF2B5EF4-FFF2-40B4-BE49-F238E27FC236}">
                <a16:creationId xmlns:a16="http://schemas.microsoft.com/office/drawing/2014/main" id="{AD5AEB95-B1B8-340D-25C1-90CE251674A6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АНКЕТА ДЛЯ КАНДИДАТА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B66CA5-6E57-D7D3-67A8-4DBC7DDAE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21928"/>
              </p:ext>
            </p:extLst>
          </p:nvPr>
        </p:nvGraphicFramePr>
        <p:xfrm>
          <a:off x="1323829" y="770961"/>
          <a:ext cx="9535716" cy="3435026"/>
        </p:xfrm>
        <a:graphic>
          <a:graphicData uri="http://schemas.openxmlformats.org/drawingml/2006/table">
            <a:tbl>
              <a:tblPr/>
              <a:tblGrid>
                <a:gridCol w="3781897">
                  <a:extLst>
                    <a:ext uri="{9D8B030D-6E8A-4147-A177-3AD203B41FA5}">
                      <a16:colId xmlns:a16="http://schemas.microsoft.com/office/drawing/2014/main" val="1906635966"/>
                    </a:ext>
                  </a:extLst>
                </a:gridCol>
                <a:gridCol w="5753819">
                  <a:extLst>
                    <a:ext uri="{9D8B030D-6E8A-4147-A177-3AD203B41FA5}">
                      <a16:colId xmlns:a16="http://schemas.microsoft.com/office/drawing/2014/main" val="620231171"/>
                    </a:ext>
                  </a:extLst>
                </a:gridCol>
              </a:tblGrid>
              <a:tr h="4391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Наименование компании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03078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БИН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62530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Дата регистрации и перерегистрации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9500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Юридический адрес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747757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Фактический адрес дилерского центра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26718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Состав учредителей с указанием их долей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35609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ФИО первого руководителя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463147"/>
                  </a:ext>
                </a:extLst>
              </a:tr>
              <a:tr h="4279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Контакты первого руководителя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Телефон / Электронная почта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6903" marR="6903" marT="6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3525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2B66AD1-5A02-47CB-5ED4-CFA8F0285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12057"/>
              </p:ext>
            </p:extLst>
          </p:nvPr>
        </p:nvGraphicFramePr>
        <p:xfrm>
          <a:off x="1323829" y="4574289"/>
          <a:ext cx="9544342" cy="1737946"/>
        </p:xfrm>
        <a:graphic>
          <a:graphicData uri="http://schemas.openxmlformats.org/drawingml/2006/table">
            <a:tbl>
              <a:tblPr/>
              <a:tblGrid>
                <a:gridCol w="3773270">
                  <a:extLst>
                    <a:ext uri="{9D8B030D-6E8A-4147-A177-3AD203B41FA5}">
                      <a16:colId xmlns:a16="http://schemas.microsoft.com/office/drawing/2014/main" val="328496423"/>
                    </a:ext>
                  </a:extLst>
                </a:gridCol>
                <a:gridCol w="1457864">
                  <a:extLst>
                    <a:ext uri="{9D8B030D-6E8A-4147-A177-3AD203B41FA5}">
                      <a16:colId xmlns:a16="http://schemas.microsoft.com/office/drawing/2014/main" val="2796517533"/>
                    </a:ext>
                  </a:extLst>
                </a:gridCol>
                <a:gridCol w="1457865">
                  <a:extLst>
                    <a:ext uri="{9D8B030D-6E8A-4147-A177-3AD203B41FA5}">
                      <a16:colId xmlns:a16="http://schemas.microsoft.com/office/drawing/2014/main" val="3759056349"/>
                    </a:ext>
                  </a:extLst>
                </a:gridCol>
                <a:gridCol w="1406105">
                  <a:extLst>
                    <a:ext uri="{9D8B030D-6E8A-4147-A177-3AD203B41FA5}">
                      <a16:colId xmlns:a16="http://schemas.microsoft.com/office/drawing/2014/main" val="927651536"/>
                    </a:ext>
                  </a:extLst>
                </a:gridCol>
                <a:gridCol w="1449238">
                  <a:extLst>
                    <a:ext uri="{9D8B030D-6E8A-4147-A177-3AD203B41FA5}">
                      <a16:colId xmlns:a16="http://schemas.microsoft.com/office/drawing/2014/main" val="1376252152"/>
                    </a:ext>
                  </a:extLst>
                </a:gridCol>
              </a:tblGrid>
              <a:tr h="2482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Финансовые показатели*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2023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2024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2025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2026 год**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67337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Уставной капитал,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KZT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234404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Оборот компании,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KZT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507781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Выручка компании,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KZT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843936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EBITDA, KZT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652575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Чистая прибыль,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KZT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77560"/>
                  </a:ext>
                </a:extLst>
              </a:tr>
              <a:tr h="2482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Кредитная линия,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KZT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51367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C541E77-2BA9-1AEA-0120-5ABB71A6E586}"/>
              </a:ext>
            </a:extLst>
          </p:cNvPr>
          <p:cNvSpPr txBox="1">
            <a:spLocks/>
          </p:cNvSpPr>
          <p:nvPr/>
        </p:nvSpPr>
        <p:spPr>
          <a:xfrm>
            <a:off x="1323829" y="6313318"/>
            <a:ext cx="9544342" cy="424787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1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*Если организационная структура кандидата состоит из нескольких компаний, в анкете необходимо отразить консолидированную информацию по группе компаний;</a:t>
            </a:r>
          </a:p>
          <a:p>
            <a:pPr defTabSz="1056663">
              <a:lnSpc>
                <a:spcPct val="110000"/>
              </a:lnSpc>
              <a:defRPr/>
            </a:pPr>
            <a:r>
              <a:rPr lang="ru-RU" sz="11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**По итогам последнего отчетного периода.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688C4A-2D23-19A3-2740-C95E45AE2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8A503-494B-31BE-EF78-8134139B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7916AC-2A7C-B484-8881-6C34E2A62038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79B885-CAE0-D6A5-2882-08A4C4F79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223DB6-3446-0CE1-A31E-AC2F347BEE6C}"/>
              </a:ext>
            </a:extLst>
          </p:cNvPr>
          <p:cNvSpPr txBox="1"/>
          <p:nvPr/>
        </p:nvSpPr>
        <p:spPr>
          <a:xfrm>
            <a:off x="4514850" y="3078716"/>
            <a:ext cx="32385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Учредитель /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Управляющая компания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22B5E6-FAEF-CB3F-EC5F-51E9585C28ED}"/>
              </a:ext>
            </a:extLst>
          </p:cNvPr>
          <p:cNvSpPr txBox="1">
            <a:spLocks/>
          </p:cNvSpPr>
          <p:nvPr/>
        </p:nvSpPr>
        <p:spPr>
          <a:xfrm>
            <a:off x="457200" y="2488273"/>
            <a:ext cx="3238500" cy="51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Компания 2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Вид деятельности / Бренд и город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4BA2C0-B4C0-81E0-2F78-8798CCA71BAB}"/>
              </a:ext>
            </a:extLst>
          </p:cNvPr>
          <p:cNvSpPr txBox="1">
            <a:spLocks/>
          </p:cNvSpPr>
          <p:nvPr/>
        </p:nvSpPr>
        <p:spPr>
          <a:xfrm>
            <a:off x="457200" y="3541803"/>
            <a:ext cx="3238500" cy="51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Компания 3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Вид деятельности / Бренд и город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E32C49-C03B-55B6-7014-88A1EF5DF552}"/>
              </a:ext>
            </a:extLst>
          </p:cNvPr>
          <p:cNvSpPr txBox="1">
            <a:spLocks/>
          </p:cNvSpPr>
          <p:nvPr/>
        </p:nvSpPr>
        <p:spPr>
          <a:xfrm>
            <a:off x="457200" y="4595333"/>
            <a:ext cx="3238500" cy="51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Компания 4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Вид деятельности / Бренд и город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97BF03-E557-690D-726D-50E860460D53}"/>
              </a:ext>
            </a:extLst>
          </p:cNvPr>
          <p:cNvSpPr txBox="1">
            <a:spLocks/>
          </p:cNvSpPr>
          <p:nvPr/>
        </p:nvSpPr>
        <p:spPr>
          <a:xfrm>
            <a:off x="8410575" y="2488273"/>
            <a:ext cx="3238500" cy="51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Компания 6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Вид деятельности / Бренд и город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ACE646-47F4-B299-5E23-B9463B84B3E0}"/>
              </a:ext>
            </a:extLst>
          </p:cNvPr>
          <p:cNvSpPr txBox="1">
            <a:spLocks/>
          </p:cNvSpPr>
          <p:nvPr/>
        </p:nvSpPr>
        <p:spPr>
          <a:xfrm>
            <a:off x="8410575" y="3541803"/>
            <a:ext cx="3238500" cy="51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Компания 7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Вид деятельности / Бренд и город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A3D5FD-450A-D60D-3C74-3D9C0E0FC38D}"/>
              </a:ext>
            </a:extLst>
          </p:cNvPr>
          <p:cNvSpPr txBox="1">
            <a:spLocks/>
          </p:cNvSpPr>
          <p:nvPr/>
        </p:nvSpPr>
        <p:spPr>
          <a:xfrm>
            <a:off x="8410575" y="4595333"/>
            <a:ext cx="3238500" cy="51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Компания 8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Вид деятельности / Бренд и город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16A705-8DF6-F30D-EAE6-D81290F2652A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>
            <a:off x="7753350" y="2745669"/>
            <a:ext cx="657225" cy="6254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85AE07-D7AC-0A14-E685-E73F8990B94C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3695700" y="2745669"/>
            <a:ext cx="819150" cy="6254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ADB7464-69B1-DBD9-1B00-252D0D44F1F8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3695700" y="3371104"/>
            <a:ext cx="819150" cy="4280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AEF0F9E-A5A9-5626-7201-E85668881CE9}"/>
              </a:ext>
            </a:extLst>
          </p:cNvPr>
          <p:cNvCxnSpPr>
            <a:cxnSpLocks/>
            <a:stCxn id="13" idx="3"/>
            <a:endCxn id="7" idx="2"/>
          </p:cNvCxnSpPr>
          <p:nvPr/>
        </p:nvCxnSpPr>
        <p:spPr>
          <a:xfrm flipV="1">
            <a:off x="3695700" y="3663491"/>
            <a:ext cx="2438400" cy="11892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DCBAF18-4A75-5EBF-09A5-84C2EEF86526}"/>
              </a:ext>
            </a:extLst>
          </p:cNvPr>
          <p:cNvCxnSpPr>
            <a:cxnSpLocks/>
            <a:stCxn id="16" idx="1"/>
            <a:endCxn id="7" idx="2"/>
          </p:cNvCxnSpPr>
          <p:nvPr/>
        </p:nvCxnSpPr>
        <p:spPr>
          <a:xfrm flipH="1" flipV="1">
            <a:off x="6134100" y="3663491"/>
            <a:ext cx="2276475" cy="11892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6EE455D-491F-053A-52CB-4412AA8632C9}"/>
              </a:ext>
            </a:extLst>
          </p:cNvPr>
          <p:cNvCxnSpPr>
            <a:cxnSpLocks/>
            <a:stCxn id="15" idx="1"/>
            <a:endCxn id="7" idx="3"/>
          </p:cNvCxnSpPr>
          <p:nvPr/>
        </p:nvCxnSpPr>
        <p:spPr>
          <a:xfrm flipH="1" flipV="1">
            <a:off x="7753350" y="3371104"/>
            <a:ext cx="657225" cy="4280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67D579B2-0712-0554-CA97-7762469B00B4}"/>
              </a:ext>
            </a:extLst>
          </p:cNvPr>
          <p:cNvSpPr txBox="1">
            <a:spLocks/>
          </p:cNvSpPr>
          <p:nvPr/>
        </p:nvSpPr>
        <p:spPr>
          <a:xfrm>
            <a:off x="457200" y="6139894"/>
            <a:ext cx="9544342" cy="424787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1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*Указываете вид деятельности если это не связано с дилерством какого либо автомобильного бренда;</a:t>
            </a:r>
          </a:p>
          <a:p>
            <a:pPr defTabSz="1056663">
              <a:lnSpc>
                <a:spcPct val="110000"/>
              </a:lnSpc>
              <a:defRPr/>
            </a:pPr>
            <a:r>
              <a:rPr lang="ru-RU" sz="11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**Указываете наименование город и бренд которого вы являетесь дилером.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AB2CCE7-DD8A-2D88-B0F5-68F26BDE3FFA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ОРГАНИЗАЦИОННАЯ СТРУКТУРА ГРУППЫ КОМПАНИЙ КАНДИДАТА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CA50F0D-96FA-EE1D-B615-DB69F718FF6A}"/>
              </a:ext>
            </a:extLst>
          </p:cNvPr>
          <p:cNvSpPr txBox="1">
            <a:spLocks/>
          </p:cNvSpPr>
          <p:nvPr/>
        </p:nvSpPr>
        <p:spPr>
          <a:xfrm>
            <a:off x="457200" y="1434743"/>
            <a:ext cx="3238500" cy="51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Компания 1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Вид деятельности* / Бренд и город**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D189883-4B93-A91D-04E6-B36252CB7492}"/>
              </a:ext>
            </a:extLst>
          </p:cNvPr>
          <p:cNvSpPr txBox="1">
            <a:spLocks/>
          </p:cNvSpPr>
          <p:nvPr/>
        </p:nvSpPr>
        <p:spPr>
          <a:xfrm>
            <a:off x="8410575" y="1432186"/>
            <a:ext cx="3238500" cy="51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Компания 5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Вид деятельности / Бренд и город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ACA016F-850C-7D04-D0DF-B29FB9E7C047}"/>
              </a:ext>
            </a:extLst>
          </p:cNvPr>
          <p:cNvCxnSpPr>
            <a:cxnSpLocks/>
            <a:stCxn id="37" idx="3"/>
            <a:endCxn id="7" idx="0"/>
          </p:cNvCxnSpPr>
          <p:nvPr/>
        </p:nvCxnSpPr>
        <p:spPr>
          <a:xfrm>
            <a:off x="3695700" y="1692139"/>
            <a:ext cx="2438400" cy="138657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BA0969AC-EB42-AB0C-6E1D-52D0F637729A}"/>
              </a:ext>
            </a:extLst>
          </p:cNvPr>
          <p:cNvCxnSpPr>
            <a:cxnSpLocks/>
            <a:stCxn id="38" idx="1"/>
            <a:endCxn id="7" idx="0"/>
          </p:cNvCxnSpPr>
          <p:nvPr/>
        </p:nvCxnSpPr>
        <p:spPr>
          <a:xfrm flipH="1">
            <a:off x="6134100" y="1689582"/>
            <a:ext cx="2276475" cy="13891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510C7-0E59-F630-8450-D013B04EB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5EF84C-E2C1-C6CD-B11F-87F5498A371B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8594145-E38B-5C4B-5497-8E6C5D096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106">
            <a:extLst>
              <a:ext uri="{FF2B5EF4-FFF2-40B4-BE49-F238E27FC236}">
                <a16:creationId xmlns:a16="http://schemas.microsoft.com/office/drawing/2014/main" id="{583AD9F3-06FA-4E4E-AF35-28D428C66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10100"/>
              </p:ext>
            </p:extLst>
          </p:nvPr>
        </p:nvGraphicFramePr>
        <p:xfrm>
          <a:off x="271042" y="1062243"/>
          <a:ext cx="11509946" cy="3920490"/>
        </p:xfrm>
        <a:graphic>
          <a:graphicData uri="http://schemas.openxmlformats.org/drawingml/2006/table">
            <a:tbl>
              <a:tblPr/>
              <a:tblGrid>
                <a:gridCol w="286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06752025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1562413648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114733327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139465938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Бренды в портфолио кандидата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 1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 2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 3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 4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 5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 6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 7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Бренд 8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Город, регион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7200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Начало деятельности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Площадь Шоу-рума / сервиса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___м2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Тип дилерского центра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Моно / мультибренд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Моно / мультибренд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Моно / мультибренд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Моно / мультибренд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Моно / мультибренд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Моно / мультибренд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Моно / мультибренд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Моно / мультибренд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23, ед.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26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Общее кол-во сотрудников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Наличие инвестиционных обязательств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kumimoji="0" lang="en-US" altLang="ko-K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269C3DC-0D70-D122-A069-20D2F8D24577}"/>
              </a:ext>
            </a:extLst>
          </p:cNvPr>
          <p:cNvSpPr txBox="1">
            <a:spLocks/>
          </p:cNvSpPr>
          <p:nvPr/>
        </p:nvSpPr>
        <p:spPr>
          <a:xfrm>
            <a:off x="160375" y="692371"/>
            <a:ext cx="6781800" cy="30081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Информация по действующим дилерским центрам кандидата</a:t>
            </a:r>
          </a:p>
        </p:txBody>
      </p:sp>
      <p:sp>
        <p:nvSpPr>
          <p:cNvPr id="8" name="矩形 35">
            <a:extLst>
              <a:ext uri="{FF2B5EF4-FFF2-40B4-BE49-F238E27FC236}">
                <a16:creationId xmlns:a16="http://schemas.microsoft.com/office/drawing/2014/main" id="{A4F39F8D-F0AF-9446-DA79-292F8B1840F1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ОРГАНИЗАЦИОННАЯ СТРУКТУРА ГРУППЫ КОМПАНИЙ КАНДИДАТА</a:t>
            </a:r>
          </a:p>
        </p:txBody>
      </p:sp>
    </p:spTree>
    <p:extLst>
      <p:ext uri="{BB962C8B-B14F-4D97-AF65-F5344CB8AC3E}">
        <p14:creationId xmlns:p14="http://schemas.microsoft.com/office/powerpoint/2010/main" val="368235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0D6C2-CCA7-94AE-E7ED-124C5225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EB4DB6-B936-2A4D-EA03-B905F10B00B8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5">
            <a:extLst>
              <a:ext uri="{FF2B5EF4-FFF2-40B4-BE49-F238E27FC236}">
                <a16:creationId xmlns:a16="http://schemas.microsoft.com/office/drawing/2014/main" id="{0BAE8D0C-9299-C277-514C-37A366025F3A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ПРЕДЛОЖЕНИЕ ПО ДИЛЕРСКОМУ ЦЕНТРУ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CHERY</a:t>
            </a:r>
            <a:endParaRPr lang="ru-RU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  <a:ea typeface="HarmonyOS Sans SC Medium" panose="000006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B5A4B7E-90CE-ADA5-C711-67081A588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0F1C41-AEBD-D2D4-6DFA-A8564AC20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92259"/>
              </p:ext>
            </p:extLst>
          </p:nvPr>
        </p:nvGraphicFramePr>
        <p:xfrm>
          <a:off x="160375" y="1070824"/>
          <a:ext cx="7551640" cy="5615726"/>
        </p:xfrm>
        <a:graphic>
          <a:graphicData uri="http://schemas.openxmlformats.org/drawingml/2006/table">
            <a:tbl>
              <a:tblPr/>
              <a:tblGrid>
                <a:gridCol w="3706775">
                  <a:extLst>
                    <a:ext uri="{9D8B030D-6E8A-4147-A177-3AD203B41FA5}">
                      <a16:colId xmlns:a16="http://schemas.microsoft.com/office/drawing/2014/main" val="2912586566"/>
                    </a:ext>
                  </a:extLst>
                </a:gridCol>
                <a:gridCol w="3844865">
                  <a:extLst>
                    <a:ext uri="{9D8B030D-6E8A-4147-A177-3AD203B41FA5}">
                      <a16:colId xmlns:a16="http://schemas.microsoft.com/office/drawing/2014/main" val="2250006016"/>
                    </a:ext>
                  </a:extLst>
                </a:gridCol>
              </a:tblGrid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Место расположения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88376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Форма собственности дилерского центра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Собственный / аренда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045884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Наименование арендодателя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004539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Срок аренды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741902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Стоимость арендной платы в месяц, KZT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250424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Общая площадь земельного участка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51687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Общая площадь дилерского центра,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130747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Год постройки здания дилерского центра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187810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Формат дилерского центра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Монобренд / Мультибренд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32726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Площадь шоурума,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620404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Площадь клиентской зоны,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56135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Площадь зоны выдачи автомобилей,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57799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Площадь офисной зоны,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109914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Высота потолков в шоуруме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537066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Общая площадь цеха,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789562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Площадь складского помещения,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105469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Площадь для гарантийного склада,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861374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Площадь агрегатной комнаты,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461870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Площадь инструментальной комнаты, м2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238003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Кол-во постов / подъемников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73613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Кол-во постав для мойки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90377"/>
                  </a:ext>
                </a:extLst>
              </a:tr>
              <a:tr h="2418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Кузовной цех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Собственный / аутсорсинг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114867"/>
                  </a:ext>
                </a:extLst>
              </a:tr>
              <a:tr h="295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Расстояние кузовного цеха от дилерского центра, км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5912" marR="5912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23503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8997DD3-914A-50B0-C2A9-3B825D6DA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25433"/>
              </p:ext>
            </p:extLst>
          </p:nvPr>
        </p:nvGraphicFramePr>
        <p:xfrm>
          <a:off x="8281358" y="1070824"/>
          <a:ext cx="3107367" cy="1918860"/>
        </p:xfrm>
        <a:graphic>
          <a:graphicData uri="http://schemas.openxmlformats.org/drawingml/2006/table">
            <a:tbl>
              <a:tblPr/>
              <a:tblGrid>
                <a:gridCol w="1923691">
                  <a:extLst>
                    <a:ext uri="{9D8B030D-6E8A-4147-A177-3AD203B41FA5}">
                      <a16:colId xmlns:a16="http://schemas.microsoft.com/office/drawing/2014/main" val="2170783540"/>
                    </a:ext>
                  </a:extLst>
                </a:gridCol>
                <a:gridCol w="1183676">
                  <a:extLst>
                    <a:ext uri="{9D8B030D-6E8A-4147-A177-3AD203B41FA5}">
                      <a16:colId xmlns:a16="http://schemas.microsoft.com/office/drawing/2014/main" val="286052752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Наименование бренда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Расстояние, км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4249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 1.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90554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 2.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18828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 3.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2893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 4.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22936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 5.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857221"/>
                  </a:ext>
                </a:extLst>
              </a:tr>
              <a:tr h="2331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 6.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406524"/>
                  </a:ext>
                </a:extLst>
              </a:tr>
              <a:tr h="2226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 7.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94329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FE0CB7A-A643-FDE4-73BF-604046D24876}"/>
              </a:ext>
            </a:extLst>
          </p:cNvPr>
          <p:cNvSpPr txBox="1">
            <a:spLocks/>
          </p:cNvSpPr>
          <p:nvPr/>
        </p:nvSpPr>
        <p:spPr>
          <a:xfrm>
            <a:off x="160375" y="692371"/>
            <a:ext cx="6781800" cy="30081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Информация по дилерскому центру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9B895C-39E4-0265-3070-4BBC1706EC6B}"/>
              </a:ext>
            </a:extLst>
          </p:cNvPr>
          <p:cNvSpPr txBox="1">
            <a:spLocks/>
          </p:cNvSpPr>
          <p:nvPr/>
        </p:nvSpPr>
        <p:spPr>
          <a:xfrm>
            <a:off x="8281358" y="692371"/>
            <a:ext cx="3750267" cy="30081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Расстояние от ближайших дилерских центров</a:t>
            </a:r>
          </a:p>
        </p:txBody>
      </p:sp>
    </p:spTree>
    <p:extLst>
      <p:ext uri="{BB962C8B-B14F-4D97-AF65-F5344CB8AC3E}">
        <p14:creationId xmlns:p14="http://schemas.microsoft.com/office/powerpoint/2010/main" val="3022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D0CD8-ED1F-9DBE-461E-76970A92B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7E90C6-4DFE-27CE-5874-0AD0F71B34D1}"/>
              </a:ext>
            </a:extLst>
          </p:cNvPr>
          <p:cNvSpPr/>
          <p:nvPr/>
        </p:nvSpPr>
        <p:spPr>
          <a:xfrm>
            <a:off x="1213449" y="790821"/>
            <a:ext cx="9765101" cy="550837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238E3-0849-F479-EC02-7B0CA3970C38}"/>
              </a:ext>
            </a:extLst>
          </p:cNvPr>
          <p:cNvSpPr txBox="1"/>
          <p:nvPr/>
        </p:nvSpPr>
        <p:spPr>
          <a:xfrm>
            <a:off x="4510553" y="3083343"/>
            <a:ext cx="3170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Карта города с обозначением дилерского центра и ближайших конкурентов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EC4C2C22-2E09-3E3D-BD56-9DAE842ADE27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711397FD-7FF5-B8D8-5B6E-011A09E76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35">
            <a:extLst>
              <a:ext uri="{FF2B5EF4-FFF2-40B4-BE49-F238E27FC236}">
                <a16:creationId xmlns:a16="http://schemas.microsoft.com/office/drawing/2014/main" id="{E2B683FC-5D2F-A2CD-6EA7-072923BFF089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ПРЕДЛОЖЕНИЕ ПО ДИЛЕРСКОМУ ЦЕНТРУ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CHERY</a:t>
            </a:r>
            <a:endParaRPr lang="ru-RU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  <a:ea typeface="HarmonyOS Sans SC Medium" panose="000006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DFD24-DEE6-FAEC-2874-3705CDE34AEB}"/>
              </a:ext>
            </a:extLst>
          </p:cNvPr>
          <p:cNvSpPr txBox="1"/>
          <p:nvPr/>
        </p:nvSpPr>
        <p:spPr>
          <a:xfrm>
            <a:off x="364988" y="6379633"/>
            <a:ext cx="11538141" cy="30777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solidFill>
                  <a:srgbClr val="C00000"/>
                </a:solidFill>
                <a:latin typeface="Arial Nova Cond" panose="020B0506020202020204" pitchFamily="34" charset="0"/>
                <a:ea typeface="Arial Unicode MS" panose="020B0604020202020204" pitchFamily="34" charset="-128"/>
              </a:rPr>
              <a:t>Укажите на карте важные на Ваш взгляд объекты направление основного трафика: ближайшие дилерские центры, крупные торговые центры и т.д. и т.п.</a:t>
            </a:r>
          </a:p>
        </p:txBody>
      </p:sp>
    </p:spTree>
    <p:extLst>
      <p:ext uri="{BB962C8B-B14F-4D97-AF65-F5344CB8AC3E}">
        <p14:creationId xmlns:p14="http://schemas.microsoft.com/office/powerpoint/2010/main" val="403893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D0CD8-ED1F-9DBE-461E-76970A92B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5">
            <a:extLst>
              <a:ext uri="{FF2B5EF4-FFF2-40B4-BE49-F238E27FC236}">
                <a16:creationId xmlns:a16="http://schemas.microsoft.com/office/drawing/2014/main" id="{B6ECE2A1-E9C8-9B7F-D9BB-D3CAA404087C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СХЕМА ГЕНЕРАЛЬНОГО ПЛАНА</a:t>
            </a:r>
          </a:p>
        </p:txBody>
      </p:sp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55AAEB03-C522-756E-9844-3881D5D9722A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CF9600D4-EE5F-708C-36D2-6A8E34F8D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E7AE608-C51F-DA03-978E-AC5C4957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997" y="1026492"/>
            <a:ext cx="7800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BB5D71B0-3367-D279-3F38-39A54CC3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107" y="5850906"/>
            <a:ext cx="2576248" cy="307777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Hyundai 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EC0E9C79-795D-FA97-C004-D19CAF244D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0850" y="4698381"/>
            <a:ext cx="0" cy="1152525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560735B-2E6A-99B9-CD19-AF9867A7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135" y="5850906"/>
            <a:ext cx="1793742" cy="307777"/>
          </a:xfrm>
          <a:prstGeom prst="rect">
            <a:avLst/>
          </a:prstGeom>
          <a:solidFill>
            <a:srgbClr val="FFFFCC"/>
          </a:solidFill>
          <a:ln w="222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Предложение</a:t>
            </a: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5FFDA79F-75BB-E9B1-7009-34C1577091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0701" y="4698381"/>
            <a:ext cx="0" cy="1152525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5074C59-4184-89B4-08AA-F3C81DD4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78" y="5850906"/>
            <a:ext cx="1561571" cy="307777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Toyota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1A2DFA6B-0A52-1715-FC7C-AA45614A4B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3162" y="4698381"/>
            <a:ext cx="0" cy="1152525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41577FDD-E407-82B5-CE67-F3364DCB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01" y="5850906"/>
            <a:ext cx="1093788" cy="307777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Haval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14AC05AE-3DF4-E987-FD2B-B53ABF43D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5622" y="4698381"/>
            <a:ext cx="0" cy="1152525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17" name="직사각형 3">
            <a:extLst>
              <a:ext uri="{FF2B5EF4-FFF2-40B4-BE49-F238E27FC236}">
                <a16:creationId xmlns:a16="http://schemas.microsoft.com/office/drawing/2014/main" id="{A5EAEE3F-C9FC-FBEF-43FE-C5978A6FCA7D}"/>
              </a:ext>
            </a:extLst>
          </p:cNvPr>
          <p:cNvSpPr/>
          <p:nvPr/>
        </p:nvSpPr>
        <p:spPr>
          <a:xfrm rot="20057490">
            <a:off x="408515" y="1247917"/>
            <a:ext cx="2524106" cy="650235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88350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7F53-CA6F-7DDF-329E-713112415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59FEEA-1FF4-80F0-6B2B-27BC23F3B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13" y="856601"/>
            <a:ext cx="10049773" cy="5818748"/>
          </a:xfrm>
          <a:prstGeom prst="rect">
            <a:avLst/>
          </a:prstGeom>
        </p:spPr>
      </p:pic>
      <p:sp>
        <p:nvSpPr>
          <p:cNvPr id="6" name="矩形 35">
            <a:extLst>
              <a:ext uri="{FF2B5EF4-FFF2-40B4-BE49-F238E27FC236}">
                <a16:creationId xmlns:a16="http://schemas.microsoft.com/office/drawing/2014/main" id="{DADC533B-11A3-255F-9E6B-E130BF148BD9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Планировка дилерского центра</a:t>
            </a:r>
          </a:p>
        </p:txBody>
      </p:sp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98F6865E-CE0A-3CB8-5139-3C5151885D1B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5A136BBA-6A04-FF31-9B03-EF8B972D0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id="{1E3688F5-149E-63FB-8EEB-3B2E791DA4FC}"/>
              </a:ext>
            </a:extLst>
          </p:cNvPr>
          <p:cNvSpPr/>
          <p:nvPr/>
        </p:nvSpPr>
        <p:spPr>
          <a:xfrm rot="20057490">
            <a:off x="408515" y="1247917"/>
            <a:ext cx="2524106" cy="650235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87346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DFFC7-4096-5504-D7FF-56AD7F93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5">
            <a:extLst>
              <a:ext uri="{FF2B5EF4-FFF2-40B4-BE49-F238E27FC236}">
                <a16:creationId xmlns:a16="http://schemas.microsoft.com/office/drawing/2014/main" id="{F1723229-7B8E-ED41-6592-2BCEC79A002A}"/>
              </a:ext>
            </a:extLst>
          </p:cNvPr>
          <p:cNvSpPr/>
          <p:nvPr/>
        </p:nvSpPr>
        <p:spPr>
          <a:xfrm>
            <a:off x="160375" y="99234"/>
            <a:ext cx="93373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350408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  <a:ea typeface="HarmonyOS Sans SC Medium" panose="00000600000000000000" pitchFamily="2" charset="-122"/>
                <a:cs typeface="Tahoma" panose="020B0604030504040204" pitchFamily="34" charset="0"/>
              </a:rPr>
              <a:t>ФОТОГРАФИИ ДИЛЕРСКОГО ЦЕНТРА. ЭКСТЕРЬЕР.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04B243-58B6-9952-61D8-7AF8DB970B3F}"/>
              </a:ext>
            </a:extLst>
          </p:cNvPr>
          <p:cNvSpPr/>
          <p:nvPr/>
        </p:nvSpPr>
        <p:spPr>
          <a:xfrm>
            <a:off x="86832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EF66A3-3BFE-7EA1-2568-1CEA453D6985}"/>
              </a:ext>
            </a:extLst>
          </p:cNvPr>
          <p:cNvSpPr txBox="1"/>
          <p:nvPr/>
        </p:nvSpPr>
        <p:spPr>
          <a:xfrm>
            <a:off x="551722" y="1716703"/>
            <a:ext cx="28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Фасад дилерского центра вид спереди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486DD2-3CB7-7B37-147F-EF8BFF623F0E}"/>
              </a:ext>
            </a:extLst>
          </p:cNvPr>
          <p:cNvSpPr txBox="1"/>
          <p:nvPr/>
        </p:nvSpPr>
        <p:spPr>
          <a:xfrm>
            <a:off x="4444506" y="1716703"/>
            <a:ext cx="330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Фото 45 градусов слева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85BAB3-B061-1721-6144-E1922EE9A972}"/>
              </a:ext>
            </a:extLst>
          </p:cNvPr>
          <p:cNvSpPr/>
          <p:nvPr/>
        </p:nvSpPr>
        <p:spPr>
          <a:xfrm>
            <a:off x="4103172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A6BC8A9-EAC5-E184-1857-1BEC173B402B}"/>
              </a:ext>
            </a:extLst>
          </p:cNvPr>
          <p:cNvSpPr/>
          <p:nvPr/>
        </p:nvSpPr>
        <p:spPr>
          <a:xfrm>
            <a:off x="8151250" y="780301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B5ED2CE-09B7-C249-B07B-70E57B86FACD}"/>
              </a:ext>
            </a:extLst>
          </p:cNvPr>
          <p:cNvSpPr/>
          <p:nvPr/>
        </p:nvSpPr>
        <p:spPr>
          <a:xfrm>
            <a:off x="86832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E12256-C207-AB28-3F3A-1E596E04B77B}"/>
              </a:ext>
            </a:extLst>
          </p:cNvPr>
          <p:cNvSpPr txBox="1"/>
          <p:nvPr/>
        </p:nvSpPr>
        <p:spPr>
          <a:xfrm>
            <a:off x="8683202" y="4320277"/>
            <a:ext cx="28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Место для хранения товарных автомобилей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CD42E9-C288-72CB-2DD6-F51B0E902769}"/>
              </a:ext>
            </a:extLst>
          </p:cNvPr>
          <p:cNvSpPr/>
          <p:nvPr/>
        </p:nvSpPr>
        <p:spPr>
          <a:xfrm>
            <a:off x="4103172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2A1C707-DF31-98F8-4917-F4E63D9E7125}"/>
              </a:ext>
            </a:extLst>
          </p:cNvPr>
          <p:cNvSpPr/>
          <p:nvPr/>
        </p:nvSpPr>
        <p:spPr>
          <a:xfrm>
            <a:off x="8151250" y="3555325"/>
            <a:ext cx="3892784" cy="23629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EC53BB-06F4-5C9D-247A-322B3788323F}"/>
              </a:ext>
            </a:extLst>
          </p:cNvPr>
          <p:cNvSpPr txBox="1"/>
          <p:nvPr/>
        </p:nvSpPr>
        <p:spPr>
          <a:xfrm>
            <a:off x="4681560" y="4320277"/>
            <a:ext cx="282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Парковочная зона для клиентов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A32F2B-C1D4-AD4B-6762-56BC3E7492C3}"/>
              </a:ext>
            </a:extLst>
          </p:cNvPr>
          <p:cNvSpPr txBox="1"/>
          <p:nvPr/>
        </p:nvSpPr>
        <p:spPr>
          <a:xfrm>
            <a:off x="551722" y="4181777"/>
            <a:ext cx="282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Фото улицы на котором расположен дилерский центр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04CA6C-72AE-4F82-EA49-0DC7A732F6D1}"/>
              </a:ext>
            </a:extLst>
          </p:cNvPr>
          <p:cNvSpPr txBox="1"/>
          <p:nvPr/>
        </p:nvSpPr>
        <p:spPr>
          <a:xfrm>
            <a:off x="8534083" y="1716703"/>
            <a:ext cx="330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Фото 45 градусов справа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73F40-8445-D08A-EC4F-445598F109FD}"/>
              </a:ext>
            </a:extLst>
          </p:cNvPr>
          <p:cNvSpPr txBox="1">
            <a:spLocks/>
          </p:cNvSpPr>
          <p:nvPr/>
        </p:nvSpPr>
        <p:spPr>
          <a:xfrm>
            <a:off x="336147" y="6174501"/>
            <a:ext cx="11500924" cy="311696"/>
          </a:xfrm>
          <a:prstGeom prst="rect">
            <a:avLst/>
          </a:prstGeom>
        </p:spPr>
        <p:txBody>
          <a:bodyPr vert="horz" lIns="105664" tIns="52832" rIns="105664" bIns="5283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56663">
              <a:lnSpc>
                <a:spcPct val="110000"/>
              </a:lnSpc>
              <a:defRPr/>
            </a:pPr>
            <a:r>
              <a:rPr lang="ru-RU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Фотографии должны быть без 0,5-кратного зума, четкие с фокусом на объект, избегать темных фотографий и попадания людей</a:t>
            </a:r>
            <a:r>
              <a:rPr lang="en-US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 </a:t>
            </a:r>
            <a:r>
              <a:rPr lang="ru-RU" sz="1400" i="1" spc="-15" dirty="0">
                <a:solidFill>
                  <a:srgbClr val="C00000"/>
                </a:solidFill>
                <a:latin typeface="Arial Nova Cond" panose="020B0506020202020204" pitchFamily="34" charset="0"/>
                <a:ea typeface="HarmonyOS Sans SC" panose="00000500000000000000" pitchFamily="2" charset="-122"/>
              </a:rPr>
              <a:t>на кадр.</a:t>
            </a:r>
          </a:p>
        </p:txBody>
      </p:sp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C39366C9-48B2-F8D0-1E14-5A04974F5EB8}"/>
              </a:ext>
            </a:extLst>
          </p:cNvPr>
          <p:cNvCxnSpPr>
            <a:cxnSpLocks/>
          </p:cNvCxnSpPr>
          <p:nvPr/>
        </p:nvCxnSpPr>
        <p:spPr>
          <a:xfrm>
            <a:off x="0" y="623314"/>
            <a:ext cx="9288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A4A5D1B1-B3B1-C1BB-69B8-0316D0613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327"/>
          <a:stretch>
            <a:fillRect/>
          </a:stretch>
        </p:blipFill>
        <p:spPr bwMode="auto">
          <a:xfrm>
            <a:off x="11025459" y="99234"/>
            <a:ext cx="877670" cy="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29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10074</TotalTime>
  <Words>1703</Words>
  <Application>Microsoft Office PowerPoint</Application>
  <PresentationFormat>Широкоэкранный</PresentationFormat>
  <Paragraphs>645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Nova Cond</vt:lpstr>
      <vt:lpstr>Calibri</vt:lpstr>
      <vt:lpstr>Calibri Light</vt:lpstr>
      <vt:lpstr>HAKHyundai Sans Head Office Lig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Nurali Ashimov</dc:creator>
  <cp:lastModifiedBy>Yernar Amangeldiuly</cp:lastModifiedBy>
  <cp:revision>940</cp:revision>
  <cp:lastPrinted>2024-06-11T06:48:57Z</cp:lastPrinted>
  <dcterms:created xsi:type="dcterms:W3CDTF">2023-10-04T06:39:36Z</dcterms:created>
  <dcterms:modified xsi:type="dcterms:W3CDTF">2026-01-14T05:38:43Z</dcterms:modified>
</cp:coreProperties>
</file>